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61" r:id="rId2"/>
    <p:sldId id="381" r:id="rId3"/>
    <p:sldId id="380" r:id="rId4"/>
  </p:sldIdLst>
  <p:sldSz cx="9144000" cy="6858000" type="screen4x3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озеров Андрей Викто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4B4B"/>
    <a:srgbClr val="99FF99"/>
    <a:srgbClr val="FF9999"/>
    <a:srgbClr val="FF898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A382D4-B352-4BDB-9167-E57DAAEED0C5}" type="datetimeFigureOut">
              <a:rPr lang="ru-RU"/>
              <a:pPr>
                <a:defRPr/>
              </a:pPr>
              <a:t>07.06.2016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9DF676-F475-48DC-B33B-04BA8B2AF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3A9932-0A24-47B6-8E96-24D1D26BA957}" type="datetimeFigureOut">
              <a:rPr lang="ru-RU"/>
              <a:pPr>
                <a:defRPr/>
              </a:pPr>
              <a:t>07.06.2016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166" tIns="45583" rIns="91166" bIns="4558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5ED430-766C-436C-9506-73B16608B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B228-2FA9-40A0-AE6E-2FE749399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EE7D-12EC-464D-AC9A-7B20176B37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52660" y="152724"/>
            <a:ext cx="7576615" cy="792000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DD13-450B-4EC7-A273-51BF1ED93F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6" y="238542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6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306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BBB9-E0AE-41D8-B7E7-62F4AFBAC9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8E40-07B6-43E3-9C8E-8F9DAE3716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7F67-8B26-423D-8B83-3FA0BE35C8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27649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57200" y="4509125"/>
            <a:ext cx="403860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4638469" y="4509125"/>
            <a:ext cx="4038600" cy="16847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08A5D-D390-4437-95F9-F899AD5C83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600205"/>
            <a:ext cx="5178303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4910" y="1600205"/>
            <a:ext cx="2851890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34B1-5B0E-4050-B1D0-C35431B634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600201"/>
            <a:ext cx="5178303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4910" y="1600205"/>
            <a:ext cx="2851890" cy="45651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57202" y="3162672"/>
            <a:ext cx="5178303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4"/>
          </p:nvPr>
        </p:nvSpPr>
        <p:spPr>
          <a:xfrm>
            <a:off x="457202" y="4725144"/>
            <a:ext cx="5178303" cy="14400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2F53-EBF7-4053-90F6-E6A805B6EF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EEC-E5AD-4B95-A172-168D50D324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2A13-7B42-4F5B-8CB5-DCC37E4554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A32B6-E3A7-465F-B57E-03A9EB5FBA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297738" y="5764213"/>
            <a:ext cx="18462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840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6475" y="6356350"/>
            <a:ext cx="392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rgbClr val="005AA8">
                    <a:lumMod val="50000"/>
                  </a:srgb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FC2D55D-3BD7-45CD-95B7-5A9830C999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326313" y="520700"/>
            <a:ext cx="1568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65" r:id="rId9"/>
    <p:sldLayoutId id="2147483664" r:id="rId10"/>
    <p:sldLayoutId id="2147483663" r:id="rId11"/>
    <p:sldLayoutId id="2147483674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50825" y="365125"/>
            <a:ext cx="8497888" cy="615950"/>
          </a:xfrm>
        </p:spPr>
        <p:txBody>
          <a:bodyPr/>
          <a:lstStyle/>
          <a:p>
            <a:r>
              <a:rPr lang="ru-RU" smtClean="0">
                <a:solidFill>
                  <a:schemeClr val="accent1"/>
                </a:solidFill>
                <a:latin typeface="Calibri" pitchFamily="34" charset="0"/>
              </a:rPr>
              <a:t>Наиболее  криминальные  регионы  России </a:t>
            </a:r>
            <a:br>
              <a:rPr lang="ru-RU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ru-RU" smtClean="0">
                <a:solidFill>
                  <a:schemeClr val="accent1"/>
                </a:solidFill>
                <a:latin typeface="Calibri" pitchFamily="34" charset="0"/>
              </a:rPr>
              <a:t>по ОСАГО/ДАГО по оценкам ДПМ САО «ВСК»</a:t>
            </a:r>
          </a:p>
        </p:txBody>
      </p:sp>
      <p:sp>
        <p:nvSpPr>
          <p:cNvPr id="16386" name="Номер слайда 3"/>
          <p:cNvSpPr txBox="1">
            <a:spLocks/>
          </p:cNvSpPr>
          <p:nvPr/>
        </p:nvSpPr>
        <p:spPr bwMode="auto">
          <a:xfrm>
            <a:off x="8243888" y="6356350"/>
            <a:ext cx="774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>
                <a:solidFill>
                  <a:srgbClr val="929292"/>
                </a:solidFill>
                <a:latin typeface="Tahoma" pitchFamily="34" charset="0"/>
              </a:rPr>
              <a:t> </a:t>
            </a:r>
            <a:fld id="{FCE41513-B7E7-4BF8-B6CF-557FF93B2E7C}" type="slidenum">
              <a:rPr lang="ru-RU" sz="1200" b="1">
                <a:latin typeface="Tahoma" pitchFamily="34" charset="0"/>
              </a:rPr>
              <a:pPr algn="r"/>
              <a:t>1</a:t>
            </a:fld>
            <a:endParaRPr lang="ru-RU" sz="1200" b="1">
              <a:latin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-4650135"/>
            <a:ext cx="8352928" cy="369332"/>
          </a:xfrm>
          <a:prstGeom prst="rect">
            <a:avLst/>
          </a:prstGeom>
        </p:spPr>
        <p:txBody>
          <a:bodyPr numCol="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9100" y="4706938"/>
          <a:ext cx="8153400" cy="1560512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1031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0C2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Московский регион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90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0C2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Волгоградская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90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Челябинская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90B6">
                        <a:alpha val="20000"/>
                      </a:srgbClr>
                    </a:solidFill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0C2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0C2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Краснодарский край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Омская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0C2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Ростовская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90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0C2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Тверская область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90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Иркутская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90B6">
                        <a:alpha val="20000"/>
                      </a:srgbClr>
                    </a:solidFill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0C2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Приморский край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Санкт-Петербург и Ленобласть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Оренбургская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0C2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Нижегородская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90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Ульяновская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90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Тюменская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90B6">
                        <a:alpha val="20000"/>
                      </a:srgbClr>
                    </a:solidFill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0C2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Ивановская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Псковская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Мурманская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A0C2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Воронежская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90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Самарская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90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Камчатский край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90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90B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422" name="Прямоугольник 3"/>
          <p:cNvSpPr>
            <a:spLocks noChangeArrowheads="1"/>
          </p:cNvSpPr>
          <p:nvPr/>
        </p:nvSpPr>
        <p:spPr bwMode="auto">
          <a:xfrm>
            <a:off x="415925" y="4368800"/>
            <a:ext cx="8235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Наиболее «криминальные» регионы России по ОСАГО/ДАГО по оценкам САО «ВСК»</a:t>
            </a:r>
            <a:endParaRPr lang="ru-RU" sz="1400" b="1">
              <a:latin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83413" y="2355850"/>
            <a:ext cx="144462" cy="136525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83413" y="2773363"/>
            <a:ext cx="144462" cy="136525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25" name="Прямоугольник 6"/>
          <p:cNvSpPr>
            <a:spLocks noChangeArrowheads="1"/>
          </p:cNvSpPr>
          <p:nvPr/>
        </p:nvSpPr>
        <p:spPr bwMode="auto">
          <a:xfrm>
            <a:off x="7172325" y="2286000"/>
            <a:ext cx="1450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Инсценировки ДТП</a:t>
            </a:r>
          </a:p>
        </p:txBody>
      </p:sp>
      <p:sp>
        <p:nvSpPr>
          <p:cNvPr id="16426" name="Прямоугольник 13"/>
          <p:cNvSpPr>
            <a:spLocks noChangeArrowheads="1"/>
          </p:cNvSpPr>
          <p:nvPr/>
        </p:nvSpPr>
        <p:spPr bwMode="auto">
          <a:xfrm>
            <a:off x="7170738" y="2724150"/>
            <a:ext cx="1528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Массовое явление –</a:t>
            </a:r>
          </a:p>
          <a:p>
            <a:r>
              <a:rPr lang="ru-RU" sz="1200">
                <a:latin typeface="Calibri" pitchFamily="34" charset="0"/>
              </a:rPr>
              <a:t>поддельные полисы</a:t>
            </a:r>
          </a:p>
          <a:p>
            <a:r>
              <a:rPr lang="ru-RU" sz="1200">
                <a:latin typeface="Calibri" pitchFamily="34" charset="0"/>
              </a:rPr>
              <a:t>ОСАГО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83413" y="1933575"/>
            <a:ext cx="144462" cy="138113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28" name="Прямоугольник 16"/>
          <p:cNvSpPr>
            <a:spLocks noChangeArrowheads="1"/>
          </p:cNvSpPr>
          <p:nvPr/>
        </p:nvSpPr>
        <p:spPr bwMode="auto">
          <a:xfrm>
            <a:off x="7164388" y="1809750"/>
            <a:ext cx="1538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Регионы - «Лидеры»</a:t>
            </a:r>
          </a:p>
          <a:p>
            <a:r>
              <a:rPr lang="ru-RU" sz="1200">
                <a:latin typeface="Calibri" pitchFamily="34" charset="0"/>
              </a:rPr>
              <a:t>по мошенничеству</a:t>
            </a:r>
          </a:p>
        </p:txBody>
      </p:sp>
      <p:pic>
        <p:nvPicPr>
          <p:cNvPr id="164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063625"/>
            <a:ext cx="6192837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0375" y="365125"/>
            <a:ext cx="8288338" cy="615950"/>
          </a:xfrm>
        </p:spPr>
        <p:txBody>
          <a:bodyPr/>
          <a:lstStyle/>
          <a:p>
            <a:r>
              <a:rPr lang="ru-RU" smtClean="0">
                <a:solidFill>
                  <a:schemeClr val="accent1"/>
                </a:solidFill>
                <a:latin typeface="Calibri" pitchFamily="34" charset="0"/>
              </a:rPr>
              <a:t>Экспертиза поддельных полисов ОСАГО</a:t>
            </a:r>
          </a:p>
        </p:txBody>
      </p:sp>
      <p:sp>
        <p:nvSpPr>
          <p:cNvPr id="17410" name="Номер слайда 3"/>
          <p:cNvSpPr txBox="1">
            <a:spLocks/>
          </p:cNvSpPr>
          <p:nvPr/>
        </p:nvSpPr>
        <p:spPr bwMode="auto">
          <a:xfrm>
            <a:off x="8243888" y="6356350"/>
            <a:ext cx="774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>
                <a:solidFill>
                  <a:srgbClr val="929292"/>
                </a:solidFill>
                <a:latin typeface="Tahoma" pitchFamily="34" charset="0"/>
              </a:rPr>
              <a:t> </a:t>
            </a:r>
            <a:fld id="{FBADE778-A7BD-4119-9828-E6358B55407C}" type="slidenum">
              <a:rPr lang="ru-RU" sz="1200" b="1">
                <a:latin typeface="Tahoma" pitchFamily="34" charset="0"/>
              </a:rPr>
              <a:pPr algn="r"/>
              <a:t>2</a:t>
            </a:fld>
            <a:endParaRPr lang="ru-RU" sz="1200" b="1">
              <a:latin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-4650135"/>
            <a:ext cx="8352928" cy="369332"/>
          </a:xfrm>
          <a:prstGeom prst="rect">
            <a:avLst/>
          </a:prstGeom>
        </p:spPr>
        <p:txBody>
          <a:bodyPr numCol="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60375" y="1052513"/>
            <a:ext cx="8313738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tabLst>
                <a:tab pos="361950" algn="l"/>
              </a:tabLst>
            </a:pPr>
            <a:r>
              <a:rPr lang="ru-RU" sz="1600">
                <a:latin typeface="Calibri" pitchFamily="34" charset="0"/>
              </a:rPr>
              <a:t>Практика судов, особенно в проблемных регионах Камчатском крае прежде всего, меньше в Омской области, Кемеровской, пошла по пути возложения на страховщиков обязанности доказывания недействительности полиса у виновника ДТП (несостоятельность требований Истца).  </a:t>
            </a:r>
          </a:p>
          <a:p>
            <a:pPr algn="just">
              <a:spcBef>
                <a:spcPts val="600"/>
              </a:spcBef>
              <a:tabLst>
                <a:tab pos="361950" algn="l"/>
              </a:tabLst>
            </a:pPr>
            <a:r>
              <a:rPr lang="ru-RU" sz="1600">
                <a:latin typeface="Calibri" pitchFamily="34" charset="0"/>
              </a:rPr>
              <a:t>Сегодня единственным эффективным способом противодействия данному виду мошенничества является сегодня криминалистическая экспертиза бланка.</a:t>
            </a:r>
          </a:p>
          <a:p>
            <a:pPr algn="just">
              <a:spcBef>
                <a:spcPts val="600"/>
              </a:spcBef>
              <a:tabLst>
                <a:tab pos="361950" algn="l"/>
              </a:tabLst>
            </a:pPr>
            <a:r>
              <a:rPr lang="ru-RU" sz="1600">
                <a:latin typeface="Calibri" pitchFamily="34" charset="0"/>
              </a:rPr>
              <a:t>Гознак не разработал методики экспертного исследования, как по деньгам, например. Поэтому экспертиза проводится  методом сравнения с эталоном – полисом ОСАГО </a:t>
            </a:r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ТОГО ЖЕ </a:t>
            </a:r>
            <a:r>
              <a:rPr lang="ru-RU" sz="1600">
                <a:latin typeface="Calibri" pitchFamily="34" charset="0"/>
              </a:rPr>
              <a:t>года выпуска, оттисками печатей страховщика.</a:t>
            </a:r>
          </a:p>
          <a:p>
            <a:pPr algn="just">
              <a:spcBef>
                <a:spcPts val="600"/>
              </a:spcBef>
              <a:tabLst>
                <a:tab pos="361950" algn="l"/>
              </a:tabLst>
            </a:pPr>
            <a:r>
              <a:rPr lang="ru-RU" sz="1600" b="1">
                <a:latin typeface="Calibri" pitchFamily="34" charset="0"/>
              </a:rPr>
              <a:t>Экспертизой устанавливается:</a:t>
            </a:r>
          </a:p>
          <a:p>
            <a:pPr algn="just">
              <a:spcBef>
                <a:spcPts val="6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ru-RU" sz="1600">
                <a:latin typeface="Calibri" pitchFamily="34" charset="0"/>
              </a:rPr>
              <a:t>Качество печати шрифтов на бланке (слева подделка, справа эталон):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160838"/>
            <a:ext cx="4110037" cy="1954212"/>
          </a:xfrm>
          <a:prstGeom prst="rect">
            <a:avLst/>
          </a:prstGeom>
          <a:ln w="1905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613" y="4144963"/>
            <a:ext cx="3981450" cy="1952625"/>
          </a:xfrm>
          <a:prstGeom prst="rect">
            <a:avLst/>
          </a:prstGeom>
          <a:ln w="1905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0375" y="365125"/>
            <a:ext cx="8288338" cy="615950"/>
          </a:xfrm>
        </p:spPr>
        <p:txBody>
          <a:bodyPr/>
          <a:lstStyle/>
          <a:p>
            <a:r>
              <a:rPr lang="ru-RU" smtClean="0">
                <a:solidFill>
                  <a:schemeClr val="accent1"/>
                </a:solidFill>
                <a:latin typeface="Calibri" pitchFamily="34" charset="0"/>
              </a:rPr>
              <a:t>Признаки поддельного бланка полиса ОСАГО:</a:t>
            </a:r>
          </a:p>
        </p:txBody>
      </p:sp>
      <p:sp>
        <p:nvSpPr>
          <p:cNvPr id="18434" name="Номер слайда 3"/>
          <p:cNvSpPr txBox="1">
            <a:spLocks/>
          </p:cNvSpPr>
          <p:nvPr/>
        </p:nvSpPr>
        <p:spPr bwMode="auto">
          <a:xfrm>
            <a:off x="8243888" y="6356350"/>
            <a:ext cx="774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>
                <a:solidFill>
                  <a:srgbClr val="929292"/>
                </a:solidFill>
                <a:latin typeface="Tahoma" pitchFamily="34" charset="0"/>
              </a:rPr>
              <a:t> </a:t>
            </a:r>
            <a:fld id="{A84C1D4C-490B-4518-93DB-947EEE9E81CA}" type="slidenum">
              <a:rPr lang="ru-RU" sz="1200" b="1">
                <a:latin typeface="Tahoma" pitchFamily="34" charset="0"/>
              </a:rPr>
              <a:pPr algn="r"/>
              <a:t>3</a:t>
            </a:fld>
            <a:endParaRPr lang="ru-RU" sz="1200" b="1">
              <a:latin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-4650135"/>
            <a:ext cx="8352928" cy="369332"/>
          </a:xfrm>
          <a:prstGeom prst="rect">
            <a:avLst/>
          </a:prstGeom>
        </p:spPr>
        <p:txBody>
          <a:bodyPr numCol="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628775"/>
            <a:ext cx="39671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421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2"/>
          <p:cNvSpPr>
            <a:spLocks noChangeArrowheads="1"/>
          </p:cNvSpPr>
          <p:nvPr/>
        </p:nvSpPr>
        <p:spPr bwMode="auto">
          <a:xfrm>
            <a:off x="560388" y="868363"/>
            <a:ext cx="827881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ru-RU">
                <a:latin typeface="Calibri" pitchFamily="34" charset="0"/>
              </a:rPr>
              <a:t>Отличается размер полиса (подлинный больше А4);</a:t>
            </a:r>
          </a:p>
          <a:p>
            <a:pPr marL="285750" indent="-285750" algn="just">
              <a:spcBef>
                <a:spcPts val="6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ru-RU">
                <a:latin typeface="Calibri" pitchFamily="34" charset="0"/>
              </a:rPr>
              <a:t>Качество печати микротекста хуже (слева подделка, справа эталон):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763" y="2870200"/>
            <a:ext cx="336073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835275"/>
            <a:ext cx="3455988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Прямоугольник 16"/>
          <p:cNvSpPr>
            <a:spLocks noChangeArrowheads="1"/>
          </p:cNvSpPr>
          <p:nvPr/>
        </p:nvSpPr>
        <p:spPr bwMode="auto">
          <a:xfrm>
            <a:off x="541338" y="2460625"/>
            <a:ext cx="827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ru-RU">
                <a:latin typeface="Calibri" pitchFamily="34" charset="0"/>
              </a:rPr>
              <a:t>Имеются отличия водяных знаков (слева подделка, справа эталон):</a:t>
            </a:r>
          </a:p>
        </p:txBody>
      </p:sp>
      <p:sp>
        <p:nvSpPr>
          <p:cNvPr id="18442" name="Прямоугольник 17"/>
          <p:cNvSpPr>
            <a:spLocks noChangeArrowheads="1"/>
          </p:cNvSpPr>
          <p:nvPr/>
        </p:nvSpPr>
        <p:spPr bwMode="auto">
          <a:xfrm>
            <a:off x="560388" y="6042025"/>
            <a:ext cx="827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charset="0"/>
              <a:buChar char="•"/>
              <a:tabLst>
                <a:tab pos="361950" algn="l"/>
              </a:tabLst>
            </a:pPr>
            <a:r>
              <a:rPr lang="ru-RU">
                <a:latin typeface="Calibri" pitchFamily="34" charset="0"/>
              </a:rPr>
              <a:t>Исполнение металлизированной полоски бланка бывает сымитировано – полоска нарисована, а  не вшита в бумагу.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ВСК 20">
      <a:dk1>
        <a:sysClr val="windowText" lastClr="000000"/>
      </a:dk1>
      <a:lt1>
        <a:sysClr val="window" lastClr="FFFFFF"/>
      </a:lt1>
      <a:dk2>
        <a:srgbClr val="63666A"/>
      </a:dk2>
      <a:lt2>
        <a:srgbClr val="E9EAEB"/>
      </a:lt2>
      <a:accent1>
        <a:srgbClr val="005AA8"/>
      </a:accent1>
      <a:accent2>
        <a:srgbClr val="0098D8"/>
      </a:accent2>
      <a:accent3>
        <a:srgbClr val="AAB0B6"/>
      </a:accent3>
      <a:accent4>
        <a:srgbClr val="536783"/>
      </a:accent4>
      <a:accent5>
        <a:srgbClr val="7490B6"/>
      </a:accent5>
      <a:accent6>
        <a:srgbClr val="BA0C2F"/>
      </a:accent6>
      <a:hlink>
        <a:srgbClr val="BA0C2F"/>
      </a:hlink>
      <a:folHlink>
        <a:srgbClr val="BA0C2F"/>
      </a:folHlink>
    </a:clrScheme>
    <a:fontScheme name="ВСК 2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13878</TotalTime>
  <Words>203</Words>
  <Application>Microsoft Office PowerPoint</Application>
  <PresentationFormat>Экран (4:3)</PresentationFormat>
  <Paragraphs>43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Tahoma</vt:lpstr>
      <vt:lpstr>Arial</vt:lpstr>
      <vt:lpstr>Calibri</vt:lpstr>
      <vt:lpstr>2_Тема Office</vt:lpstr>
      <vt:lpstr>2_Тема Office</vt:lpstr>
      <vt:lpstr>2_Тема Office</vt:lpstr>
      <vt:lpstr>Наиболее  криминальные  регионы  России  по ОСАГО/ДАГО по оценкам ДПМ САО «ВСК»</vt:lpstr>
      <vt:lpstr>Экспертиза поддельных полисов ОСАГО</vt:lpstr>
      <vt:lpstr>Признаки поддельного бланка полиса ОСАГО:</vt:lpstr>
    </vt:vector>
  </TitlesOfParts>
  <Company>VSK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 сотрудников  ОУП  и  ДПМ   по  выявлению мошенничества</dc:title>
  <dc:creator>Mozerov</dc:creator>
  <cp:lastModifiedBy>to41-svetlova</cp:lastModifiedBy>
  <cp:revision>1210</cp:revision>
  <cp:lastPrinted>2016-05-24T10:57:13Z</cp:lastPrinted>
  <dcterms:created xsi:type="dcterms:W3CDTF">2012-10-16T10:57:46Z</dcterms:created>
  <dcterms:modified xsi:type="dcterms:W3CDTF">2016-06-07T03:53:56Z</dcterms:modified>
</cp:coreProperties>
</file>